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71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7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0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636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285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9394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730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714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553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6283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747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6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78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66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081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733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466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553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463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5582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57002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457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523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3466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38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163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44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349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666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607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25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01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EA4F-164C-4E5A-90A6-B9D7BE5D7405}" type="datetimeFigureOut">
              <a:rPr lang="en-GB" smtClean="0"/>
              <a:t>25/09/2023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E8B314A-4989-4B00-91C6-FA68F96BF1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654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22" y="1782698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Maths at Edwinstree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3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022" y="-185802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2070101"/>
            <a:ext cx="9740900" cy="3687232"/>
          </a:xfrm>
        </p:spPr>
        <p:txBody>
          <a:bodyPr>
            <a:normAutofit lnSpcReduction="10000"/>
          </a:bodyPr>
          <a:lstStyle/>
          <a:p>
            <a:pPr marL="742950" indent="-742950" algn="l">
              <a:buAutoNum type="arabicPeriod"/>
            </a:pPr>
            <a:r>
              <a:rPr lang="en-GB" sz="4400" dirty="0"/>
              <a:t>Set on Satchel One on a Monday</a:t>
            </a:r>
          </a:p>
          <a:p>
            <a:pPr marL="742950" indent="-742950" algn="l">
              <a:buAutoNum type="arabicPeriod"/>
            </a:pPr>
            <a:r>
              <a:rPr lang="en-GB" sz="4400" dirty="0"/>
              <a:t>Different types (spelling test, project, comprehension, research) </a:t>
            </a:r>
          </a:p>
          <a:p>
            <a:pPr marL="742950" indent="-742950" algn="l">
              <a:buAutoNum type="arabicPeriod"/>
            </a:pPr>
            <a:r>
              <a:rPr lang="en-GB" sz="4400" dirty="0"/>
              <a:t>To consolidate learning or practise skills. 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48941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22" y="1782698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English at Edwinstree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563" y="3584252"/>
            <a:ext cx="8044534" cy="305615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Curriculum </a:t>
            </a:r>
            <a:br>
              <a:rPr lang="en-GB" sz="2400" dirty="0"/>
            </a:br>
            <a:r>
              <a:rPr lang="en-GB" sz="2400" dirty="0"/>
              <a:t>- Reading </a:t>
            </a:r>
            <a:br>
              <a:rPr lang="en-GB" sz="2400" dirty="0"/>
            </a:br>
            <a:r>
              <a:rPr lang="en-GB" sz="2400" dirty="0"/>
              <a:t>- Writing – </a:t>
            </a:r>
            <a:r>
              <a:rPr lang="en-GB" sz="2000" dirty="0"/>
              <a:t>including grammar and punctuation </a:t>
            </a:r>
            <a:br>
              <a:rPr lang="en-GB" sz="2400" dirty="0"/>
            </a:br>
            <a:r>
              <a:rPr lang="en-GB" sz="2400" dirty="0"/>
              <a:t>- Handwriting and spelling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Home learning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400" dirty="0"/>
              <a:t>Reading at home </a:t>
            </a:r>
          </a:p>
        </p:txBody>
      </p:sp>
    </p:spTree>
    <p:extLst>
      <p:ext uri="{BB962C8B-B14F-4D97-AF65-F5344CB8AC3E}">
        <p14:creationId xmlns:p14="http://schemas.microsoft.com/office/powerpoint/2010/main" val="1790879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2070100"/>
            <a:ext cx="10748614" cy="4521403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>
                <a:solidFill>
                  <a:schemeClr val="tx1"/>
                </a:solidFill>
              </a:rPr>
              <a:t>6 hours a week: </a:t>
            </a:r>
            <a:br>
              <a:rPr lang="en-GB" sz="6000" dirty="0">
                <a:solidFill>
                  <a:schemeClr val="tx1"/>
                </a:solidFill>
              </a:rPr>
            </a:br>
            <a:r>
              <a:rPr lang="en-GB" sz="6000" dirty="0">
                <a:solidFill>
                  <a:schemeClr val="bg2">
                    <a:lumMod val="25000"/>
                  </a:schemeClr>
                </a:solidFill>
              </a:rPr>
              <a:t>Reading </a:t>
            </a:r>
            <a:endParaRPr lang="en-GB" sz="5200" dirty="0">
              <a:solidFill>
                <a:schemeClr val="bg2">
                  <a:lumMod val="25000"/>
                </a:schemeClr>
              </a:solidFill>
            </a:endParaRPr>
          </a:p>
          <a:p>
            <a:pPr algn="l"/>
            <a:r>
              <a:rPr lang="en-GB" sz="5200" dirty="0">
                <a:solidFill>
                  <a:schemeClr val="bg2">
                    <a:lumMod val="25000"/>
                  </a:schemeClr>
                </a:solidFill>
              </a:rPr>
              <a:t>Writing </a:t>
            </a:r>
            <a:r>
              <a:rPr lang="en-GB" sz="5200" dirty="0">
                <a:solidFill>
                  <a:schemeClr val="tx1"/>
                </a:solidFill>
              </a:rPr>
              <a:t>- </a:t>
            </a:r>
            <a:r>
              <a:rPr lang="en-GB" sz="3600" dirty="0">
                <a:solidFill>
                  <a:schemeClr val="bg1">
                    <a:lumMod val="65000"/>
                  </a:schemeClr>
                </a:solidFill>
              </a:rPr>
              <a:t>Grammar and punctuation </a:t>
            </a:r>
            <a:endParaRPr lang="en-GB" sz="3600" dirty="0">
              <a:solidFill>
                <a:schemeClr val="tx1"/>
              </a:solidFill>
            </a:endParaRPr>
          </a:p>
          <a:p>
            <a:pPr algn="l"/>
            <a:r>
              <a:rPr lang="en-GB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Spelling </a:t>
            </a:r>
          </a:p>
          <a:p>
            <a:pPr algn="l"/>
            <a:r>
              <a:rPr lang="en-GB" sz="4000" dirty="0"/>
              <a:t>Handwriting</a:t>
            </a:r>
            <a:r>
              <a:rPr lang="en-GB" sz="4400" dirty="0"/>
              <a:t> </a:t>
            </a:r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858672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540300"/>
            <a:ext cx="10748614" cy="5051204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1"/>
                </a:solidFill>
              </a:rPr>
              <a:t>Read as a writer – author intent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1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1"/>
                </a:solidFill>
              </a:rPr>
              <a:t>Read as a reader – making sense of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a text</a:t>
            </a:r>
          </a:p>
          <a:p>
            <a:pPr algn="l"/>
            <a:endParaRPr lang="en-GB" sz="31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100" dirty="0">
                <a:solidFill>
                  <a:schemeClr val="tx1"/>
                </a:solidFill>
              </a:rPr>
              <a:t>Content domains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Vocabulary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Inference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Prediction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Explanation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Retrieval </a:t>
            </a:r>
            <a:br>
              <a:rPr lang="en-GB" sz="3100" dirty="0">
                <a:solidFill>
                  <a:schemeClr val="tx1"/>
                </a:solidFill>
              </a:rPr>
            </a:br>
            <a:r>
              <a:rPr lang="en-GB" sz="3100" dirty="0">
                <a:solidFill>
                  <a:schemeClr val="tx1"/>
                </a:solidFill>
              </a:rPr>
              <a:t>- Summarising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797" y="2857971"/>
            <a:ext cx="5742203" cy="400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43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Writing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1398494"/>
            <a:ext cx="10748614" cy="519300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Purposes: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- Writing to entertain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- Writing to inform / explain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- Writing to persuade </a:t>
            </a:r>
            <a:br>
              <a:rPr lang="en-GB" sz="3600" dirty="0">
                <a:solidFill>
                  <a:schemeClr val="tx1"/>
                </a:solidFill>
              </a:rPr>
            </a:br>
            <a:r>
              <a:rPr lang="en-GB" sz="3600" dirty="0">
                <a:solidFill>
                  <a:schemeClr val="tx1"/>
                </a:solidFill>
              </a:rPr>
              <a:t>- Writing to discuss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Grammar and punctuation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tx1"/>
                </a:solidFill>
              </a:rPr>
              <a:t>Proof read and edit – green pen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3213776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sz="44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Handwriting and spelling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2070100"/>
            <a:ext cx="10748614" cy="452140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>
                <a:solidFill>
                  <a:schemeClr val="tx1"/>
                </a:solidFill>
              </a:rPr>
              <a:t>Black </a:t>
            </a:r>
            <a:r>
              <a:rPr lang="en-GB" sz="3000" dirty="0">
                <a:solidFill>
                  <a:schemeClr val="tx1"/>
                </a:solidFill>
              </a:rPr>
              <a:t>or blue pen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tx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Weekly spelling lessons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Spelling detectives and pattern finders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Brave spellers!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Home learning </a:t>
            </a:r>
          </a:p>
        </p:txBody>
      </p:sp>
    </p:spTree>
    <p:extLst>
      <p:ext uri="{BB962C8B-B14F-4D97-AF65-F5344CB8AC3E}">
        <p14:creationId xmlns:p14="http://schemas.microsoft.com/office/powerpoint/2010/main" val="35131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Home learning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796" y="1634905"/>
            <a:ext cx="10748614" cy="4521403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Set weekly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Grammar / punctuation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Spelling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>
                <a:solidFill>
                  <a:schemeClr val="tx1"/>
                </a:solidFill>
              </a:rPr>
              <a:t>Reading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- 20 minutes daily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- choose </a:t>
            </a:r>
            <a:r>
              <a:rPr lang="en-GB" sz="3000" b="1" dirty="0">
                <a:solidFill>
                  <a:schemeClr val="tx1"/>
                </a:solidFill>
              </a:rPr>
              <a:t>one </a:t>
            </a:r>
            <a:r>
              <a:rPr lang="en-GB" sz="3000" dirty="0">
                <a:solidFill>
                  <a:schemeClr val="tx1"/>
                </a:solidFill>
              </a:rPr>
              <a:t>task weekly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- Book Talk in class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815" y="2415698"/>
            <a:ext cx="6857185" cy="444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164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931" y="-332497"/>
            <a:ext cx="7766936" cy="164630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Reading at home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3211" y="2187457"/>
            <a:ext cx="4092796" cy="452140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Fiction books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Non-fiction books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Poems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Magazines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Newspapers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Comics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Encyclopaedias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Recipes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</a:rPr>
              <a:t>Blogs 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 txBox="1">
            <a:spLocks/>
          </p:cNvSpPr>
          <p:nvPr/>
        </p:nvSpPr>
        <p:spPr>
          <a:xfrm>
            <a:off x="762881" y="1474354"/>
            <a:ext cx="7060861" cy="52345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D84C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Reading…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improves memory and focus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expands knowledge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develops vocabulary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strengthens writing skills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builds confidence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lowers stress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stimulates imagination 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makes you more empathetic</a:t>
            </a:r>
            <a:b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</a:b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DCD8DC">
                    <a:lumMod val="2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- allows children to ‘see themselves’  </a:t>
            </a:r>
          </a:p>
        </p:txBody>
      </p:sp>
    </p:spTree>
    <p:extLst>
      <p:ext uri="{BB962C8B-B14F-4D97-AF65-F5344CB8AC3E}">
        <p14:creationId xmlns:p14="http://schemas.microsoft.com/office/powerpoint/2010/main" val="349684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469" y="2257476"/>
            <a:ext cx="8833405" cy="1320800"/>
          </a:xfrm>
        </p:spPr>
        <p:txBody>
          <a:bodyPr>
            <a:normAutofit fontScale="90000"/>
          </a:bodyPr>
          <a:lstStyle/>
          <a:p>
            <a:r>
              <a:rPr lang="en-GB" i="1" dirty="0"/>
              <a:t>Any book that helps a child to form a good habit of reading, to make reading one of their needs, is good for them. </a:t>
            </a:r>
            <a:br>
              <a:rPr lang="en-GB" i="1" dirty="0"/>
            </a:br>
            <a:r>
              <a:rPr lang="en-GB" i="1" dirty="0"/>
              <a:t>								- Maya Angelou </a:t>
            </a:r>
          </a:p>
        </p:txBody>
      </p:sp>
    </p:spTree>
    <p:extLst>
      <p:ext uri="{BB962C8B-B14F-4D97-AF65-F5344CB8AC3E}">
        <p14:creationId xmlns:p14="http://schemas.microsoft.com/office/powerpoint/2010/main" val="2512199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73F35-DA77-47A3-8BE8-FA68D810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Teaching for Mastery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3143E-B295-4C4E-BEBA-CA2D7EAB96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10154789" cy="3923688"/>
          </a:xfrm>
        </p:spPr>
        <p:txBody>
          <a:bodyPr/>
          <a:lstStyle/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Mastering maths means pupils of all ages acquiring a deep, long-term, secure and adaptable understanding of the subject. </a:t>
            </a:r>
          </a:p>
          <a:p>
            <a:pPr marL="0" indent="0">
              <a:buNone/>
            </a:pPr>
            <a:r>
              <a:rPr lang="en-GB" sz="3200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Achieving mastery means acquiring a solid enough understanding of the maths that’s been taught to enable pupils to move on to more advanced material.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B1194D-ACAA-43DE-971E-595EED2DAC7E}"/>
              </a:ext>
            </a:extLst>
          </p:cNvPr>
          <p:cNvSpPr txBox="1"/>
          <p:nvPr/>
        </p:nvSpPr>
        <p:spPr>
          <a:xfrm>
            <a:off x="7188175" y="6101862"/>
            <a:ext cx="208582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>
                <a:latin typeface="Comic Sans MS" panose="030F0702030302020204" pitchFamily="66" charset="0"/>
              </a:rPr>
              <a:t>ncetm.org.uk</a:t>
            </a:r>
          </a:p>
        </p:txBody>
      </p:sp>
    </p:spTree>
    <p:extLst>
      <p:ext uri="{BB962C8B-B14F-4D97-AF65-F5344CB8AC3E}">
        <p14:creationId xmlns:p14="http://schemas.microsoft.com/office/powerpoint/2010/main" val="1416375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DC25-66CA-4451-BA9A-EB8DB0E4C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u="sng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Maths Home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D3920-1354-4A8F-9D0F-400783E2F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433820" cy="3783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This consists of three separate tasks:</a:t>
            </a:r>
          </a:p>
          <a:p>
            <a:pPr marL="0" indent="0">
              <a:buNone/>
            </a:pPr>
            <a:endParaRPr lang="en-GB" sz="3000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indent="0">
              <a:buNone/>
            </a:pPr>
            <a:r>
              <a:rPr lang="en-GB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Quiz accessed through Satchel One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Puzzle Home Learning – given as a hard copy</a:t>
            </a:r>
          </a:p>
          <a:p>
            <a:pPr marL="0" indent="0">
              <a:buNone/>
            </a:pPr>
            <a:r>
              <a:rPr lang="en-GB" sz="30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Challenge Home Learning – given as a hard copy</a:t>
            </a:r>
          </a:p>
        </p:txBody>
      </p:sp>
    </p:spTree>
    <p:extLst>
      <p:ext uri="{BB962C8B-B14F-4D97-AF65-F5344CB8AC3E}">
        <p14:creationId xmlns:p14="http://schemas.microsoft.com/office/powerpoint/2010/main" val="3599025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14F4F-0A6A-4CF9-9271-CBFEE0C0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5F6CB-3E32-4978-9700-4BCB748B9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FC0067-4EBC-4370-A486-9AE1D30DE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385451"/>
            <a:ext cx="8844279" cy="586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4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2965D-4603-4049-83F6-C9809359E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B6380-2889-40DE-8FF9-0DAB97A51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05BAE2-F4FB-4176-B7E5-366DF5DFB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901" y="108063"/>
            <a:ext cx="7193207" cy="654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512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ABC76-9F37-4255-9103-F4711F2D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9AEE3-05F7-4CC7-9077-EB14415D8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E807A2-10BA-4E71-81F8-D8A8EC6DC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5" y="271462"/>
            <a:ext cx="289560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7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6622" y="1782698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Science at Edwinstree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5466" y="3974633"/>
            <a:ext cx="8652933" cy="2362667"/>
          </a:xfrm>
        </p:spPr>
        <p:txBody>
          <a:bodyPr>
            <a:normAutofit/>
          </a:bodyPr>
          <a:lstStyle/>
          <a:p>
            <a:pPr algn="ctr"/>
            <a:r>
              <a:rPr lang="en-GB" sz="3100" dirty="0"/>
              <a:t>Health and Safety</a:t>
            </a:r>
          </a:p>
          <a:p>
            <a:pPr algn="ctr"/>
            <a:r>
              <a:rPr lang="en-GB" sz="3100" dirty="0"/>
              <a:t>Curriculum</a:t>
            </a:r>
          </a:p>
          <a:p>
            <a:pPr algn="ctr"/>
            <a:r>
              <a:rPr lang="en-GB" sz="3100" dirty="0"/>
              <a:t>Home Learning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844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022" y="-185802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Health and Safety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2070101"/>
            <a:ext cx="4368800" cy="3687232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Uniform: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Appropriate footwear 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Polished filled in shoes. 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Long hair tied up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No jewellery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No coats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007F0E2-913F-4B49-AE5A-B8A05457BBE4}"/>
              </a:ext>
            </a:extLst>
          </p:cNvPr>
          <p:cNvSpPr txBox="1">
            <a:spLocks/>
          </p:cNvSpPr>
          <p:nvPr/>
        </p:nvSpPr>
        <p:spPr>
          <a:xfrm>
            <a:off x="6096000" y="2070101"/>
            <a:ext cx="4368800" cy="36872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2000" dirty="0"/>
              <a:t>Behaviour: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Attentive listening 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Following instructions</a:t>
            </a:r>
          </a:p>
          <a:p>
            <a:pPr marL="285750" indent="-285750" algn="l">
              <a:buFontTx/>
              <a:buChar char="-"/>
            </a:pPr>
            <a:r>
              <a:rPr lang="en-GB" sz="2000" dirty="0"/>
              <a:t>Safe movement</a:t>
            </a:r>
          </a:p>
          <a:p>
            <a:pPr algn="l"/>
            <a:endParaRPr lang="en-GB" sz="2000" dirty="0"/>
          </a:p>
          <a:p>
            <a:pPr algn="l"/>
            <a:endParaRPr lang="en-GB" sz="20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39BE792-E436-4162-A251-7DA77A2BD418}"/>
              </a:ext>
            </a:extLst>
          </p:cNvPr>
          <p:cNvSpPr txBox="1">
            <a:spLocks/>
          </p:cNvSpPr>
          <p:nvPr/>
        </p:nvSpPr>
        <p:spPr>
          <a:xfrm>
            <a:off x="1200150" y="5331884"/>
            <a:ext cx="8223250" cy="1195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000" dirty="0"/>
              <a:t>Only pupils who are safe can be in the lab and take part.</a:t>
            </a:r>
          </a:p>
        </p:txBody>
      </p:sp>
    </p:spTree>
    <p:extLst>
      <p:ext uri="{BB962C8B-B14F-4D97-AF65-F5344CB8AC3E}">
        <p14:creationId xmlns:p14="http://schemas.microsoft.com/office/powerpoint/2010/main" val="2821973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BAC1D-828C-42C5-B941-816C55AA0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022" y="-185802"/>
            <a:ext cx="7766936" cy="16463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Curriculum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30E1B-0C09-4073-B81E-46D65043E5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500" y="2070101"/>
            <a:ext cx="8991600" cy="3687232"/>
          </a:xfrm>
        </p:spPr>
        <p:txBody>
          <a:bodyPr>
            <a:normAutofit/>
          </a:bodyPr>
          <a:lstStyle/>
          <a:p>
            <a:pPr marL="742950" indent="-742950" algn="l">
              <a:buAutoNum type="arabicPeriod"/>
            </a:pPr>
            <a:r>
              <a:rPr lang="en-GB" sz="4400" dirty="0"/>
              <a:t>Space (stargazing evening)</a:t>
            </a:r>
          </a:p>
          <a:p>
            <a:pPr marL="742950" indent="-742950" algn="l">
              <a:buAutoNum type="arabicPeriod"/>
            </a:pPr>
            <a:r>
              <a:rPr lang="en-GB" sz="4400" dirty="0"/>
              <a:t>Forces</a:t>
            </a:r>
          </a:p>
          <a:p>
            <a:pPr marL="742950" indent="-742950" algn="l">
              <a:buAutoNum type="arabicPeriod"/>
            </a:pPr>
            <a:r>
              <a:rPr lang="en-GB" sz="4400" dirty="0"/>
              <a:t>Properties of Materials</a:t>
            </a:r>
          </a:p>
          <a:p>
            <a:pPr marL="742950" indent="-742950" algn="l">
              <a:buAutoNum type="arabicPeriod"/>
            </a:pPr>
            <a:r>
              <a:rPr lang="en-GB" sz="4400" dirty="0"/>
              <a:t>Living Things and Life Cycles</a:t>
            </a:r>
          </a:p>
          <a:p>
            <a:pPr marL="742950" indent="-742950" algn="l">
              <a:buAutoNum type="arabicPeriod"/>
            </a:pPr>
            <a:endParaRPr lang="en-GB" sz="4400" dirty="0"/>
          </a:p>
          <a:p>
            <a:pPr algn="l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896898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Override1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5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6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7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ppt/theme/themeOverride8.xml><?xml version="1.0" encoding="utf-8"?>
<a:themeOverride xmlns:a="http://schemas.openxmlformats.org/drawingml/2006/main">
  <a:clrScheme name="Violet">
    <a:dk1>
      <a:sysClr val="windowText" lastClr="000000"/>
    </a:dk1>
    <a:lt1>
      <a:sysClr val="window" lastClr="FFFFFF"/>
    </a:lt1>
    <a:dk2>
      <a:srgbClr val="373545"/>
    </a:dk2>
    <a:lt2>
      <a:srgbClr val="DCD8DC"/>
    </a:lt2>
    <a:accent1>
      <a:srgbClr val="AD84C6"/>
    </a:accent1>
    <a:accent2>
      <a:srgbClr val="8784C7"/>
    </a:accent2>
    <a:accent3>
      <a:srgbClr val="5D739A"/>
    </a:accent3>
    <a:accent4>
      <a:srgbClr val="6997AF"/>
    </a:accent4>
    <a:accent5>
      <a:srgbClr val="84ACB6"/>
    </a:accent5>
    <a:accent6>
      <a:srgbClr val="6F8183"/>
    </a:accent6>
    <a:hlink>
      <a:srgbClr val="69A020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</TotalTime>
  <Words>445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Aharoni</vt:lpstr>
      <vt:lpstr>Arial</vt:lpstr>
      <vt:lpstr>Comic Sans MS</vt:lpstr>
      <vt:lpstr>Trebuchet MS</vt:lpstr>
      <vt:lpstr>Wingdings 3</vt:lpstr>
      <vt:lpstr>Facet</vt:lpstr>
      <vt:lpstr>1_Facet</vt:lpstr>
      <vt:lpstr>Maths at Edwinstree</vt:lpstr>
      <vt:lpstr>Teaching for Mastery</vt:lpstr>
      <vt:lpstr>Maths Home Learning</vt:lpstr>
      <vt:lpstr>PowerPoint Presentation</vt:lpstr>
      <vt:lpstr>PowerPoint Presentation</vt:lpstr>
      <vt:lpstr>PowerPoint Presentation</vt:lpstr>
      <vt:lpstr>Science at Edwinstree</vt:lpstr>
      <vt:lpstr>Health and Safety</vt:lpstr>
      <vt:lpstr>Curriculum</vt:lpstr>
      <vt:lpstr>Home Learning</vt:lpstr>
      <vt:lpstr>English at Edwinstree</vt:lpstr>
      <vt:lpstr>Curriculum</vt:lpstr>
      <vt:lpstr>Reading </vt:lpstr>
      <vt:lpstr>Writing </vt:lpstr>
      <vt:lpstr>Handwriting and spelling  </vt:lpstr>
      <vt:lpstr>Home learning </vt:lpstr>
      <vt:lpstr>Reading at home </vt:lpstr>
      <vt:lpstr>Any book that helps a child to form a good habit of reading, to make reading one of their needs, is good for them.          - Maya Angelou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at Edwinstree</dc:title>
  <dc:creator>Mrs A Earnshaw</dc:creator>
  <cp:lastModifiedBy>Mrs L Hayes</cp:lastModifiedBy>
  <cp:revision>10</cp:revision>
  <dcterms:created xsi:type="dcterms:W3CDTF">2023-09-21T14:27:17Z</dcterms:created>
  <dcterms:modified xsi:type="dcterms:W3CDTF">2023-09-25T13:13:55Z</dcterms:modified>
</cp:coreProperties>
</file>