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649" r:id="rId5"/>
    <p:sldId id="650" r:id="rId6"/>
    <p:sldId id="654" r:id="rId7"/>
    <p:sldId id="256" r:id="rId8"/>
    <p:sldId id="35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rs C Mayne" userId="fdaa6935-ad1a-4237-82e1-4e313d143a06" providerId="ADAL" clId="{C70CAA9F-528B-4A72-AC7F-EA8B88775C04}"/>
    <pc:docChg chg="modSld">
      <pc:chgData name="Mrs C Mayne" userId="fdaa6935-ad1a-4237-82e1-4e313d143a06" providerId="ADAL" clId="{C70CAA9F-528B-4A72-AC7F-EA8B88775C04}" dt="2026-03-17T08:35:02.516" v="22" actId="20577"/>
      <pc:docMkLst>
        <pc:docMk/>
      </pc:docMkLst>
      <pc:sldChg chg="modSp mod">
        <pc:chgData name="Mrs C Mayne" userId="fdaa6935-ad1a-4237-82e1-4e313d143a06" providerId="ADAL" clId="{C70CAA9F-528B-4A72-AC7F-EA8B88775C04}" dt="2026-03-17T08:35:02.516" v="22" actId="20577"/>
        <pc:sldMkLst>
          <pc:docMk/>
          <pc:sldMk cId="2114166559" sldId="654"/>
        </pc:sldMkLst>
        <pc:spChg chg="mod">
          <ac:chgData name="Mrs C Mayne" userId="fdaa6935-ad1a-4237-82e1-4e313d143a06" providerId="ADAL" clId="{C70CAA9F-528B-4A72-AC7F-EA8B88775C04}" dt="2026-03-17T08:35:02.516" v="22" actId="20577"/>
          <ac:spMkLst>
            <pc:docMk/>
            <pc:sldMk cId="2114166559" sldId="654"/>
            <ac:spMk id="3" creationId="{9488CD2E-01D6-A13A-6AEA-714602513F1C}"/>
          </ac:spMkLst>
        </pc:spChg>
      </pc:sldChg>
    </pc:docChg>
  </pc:docChgLst>
  <pc:docChgLst>
    <pc:chgData name="Mrs C Mayne" userId="fdaa6935-ad1a-4237-82e1-4e313d143a06" providerId="ADAL" clId="{A1C9E170-E4F7-4E3F-B249-A47D91255D35}"/>
    <pc:docChg chg="custSel delSld modSld">
      <pc:chgData name="Mrs C Mayne" userId="fdaa6935-ad1a-4237-82e1-4e313d143a06" providerId="ADAL" clId="{A1C9E170-E4F7-4E3F-B249-A47D91255D35}" dt="2026-03-09T10:48:36.283" v="283" actId="113"/>
      <pc:docMkLst>
        <pc:docMk/>
      </pc:docMkLst>
      <pc:sldChg chg="addSp delSp modSp mod">
        <pc:chgData name="Mrs C Mayne" userId="fdaa6935-ad1a-4237-82e1-4e313d143a06" providerId="ADAL" clId="{A1C9E170-E4F7-4E3F-B249-A47D91255D35}" dt="2026-03-09T10:48:36.283" v="283" actId="113"/>
        <pc:sldMkLst>
          <pc:docMk/>
          <pc:sldMk cId="2965985899" sldId="256"/>
        </pc:sldMkLst>
        <pc:spChg chg="mod">
          <ac:chgData name="Mrs C Mayne" userId="fdaa6935-ad1a-4237-82e1-4e313d143a06" providerId="ADAL" clId="{A1C9E170-E4F7-4E3F-B249-A47D91255D35}" dt="2026-03-09T10:44:35.129" v="99" actId="20577"/>
          <ac:spMkLst>
            <pc:docMk/>
            <pc:sldMk cId="2965985899" sldId="256"/>
            <ac:spMk id="2" creationId="{AAC676B2-2023-4A80-B222-2280DFCBE249}"/>
          </ac:spMkLst>
        </pc:spChg>
        <pc:spChg chg="mod">
          <ac:chgData name="Mrs C Mayne" userId="fdaa6935-ad1a-4237-82e1-4e313d143a06" providerId="ADAL" clId="{A1C9E170-E4F7-4E3F-B249-A47D91255D35}" dt="2026-03-09T10:48:36.283" v="283" actId="113"/>
          <ac:spMkLst>
            <pc:docMk/>
            <pc:sldMk cId="2965985899" sldId="256"/>
            <ac:spMk id="5" creationId="{4617502C-F0B9-4339-B7E5-8F4B103A7796}"/>
          </ac:spMkLst>
        </pc:spChg>
        <pc:picChg chg="add mod">
          <ac:chgData name="Mrs C Mayne" userId="fdaa6935-ad1a-4237-82e1-4e313d143a06" providerId="ADAL" clId="{A1C9E170-E4F7-4E3F-B249-A47D91255D35}" dt="2026-03-09T10:46:40.047" v="103" actId="1076"/>
          <ac:picMkLst>
            <pc:docMk/>
            <pc:sldMk cId="2965985899" sldId="256"/>
            <ac:picMk id="6" creationId="{D3FD1E93-74C9-913F-FCC7-D880CF87C886}"/>
          </ac:picMkLst>
        </pc:picChg>
      </pc:sldChg>
      <pc:sldChg chg="modSp mod">
        <pc:chgData name="Mrs C Mayne" userId="fdaa6935-ad1a-4237-82e1-4e313d143a06" providerId="ADAL" clId="{A1C9E170-E4F7-4E3F-B249-A47D91255D35}" dt="2026-03-09T10:43:05.641" v="41" actId="20577"/>
        <pc:sldMkLst>
          <pc:docMk/>
          <pc:sldMk cId="184102244" sldId="649"/>
        </pc:sldMkLst>
        <pc:spChg chg="mod">
          <ac:chgData name="Mrs C Mayne" userId="fdaa6935-ad1a-4237-82e1-4e313d143a06" providerId="ADAL" clId="{A1C9E170-E4F7-4E3F-B249-A47D91255D35}" dt="2026-03-09T10:42:27.060" v="14" actId="20577"/>
          <ac:spMkLst>
            <pc:docMk/>
            <pc:sldMk cId="184102244" sldId="649"/>
            <ac:spMk id="2" creationId="{86D34656-C46B-4C5C-9E6E-22D38DFC6C13}"/>
          </ac:spMkLst>
        </pc:spChg>
        <pc:spChg chg="mod">
          <ac:chgData name="Mrs C Mayne" userId="fdaa6935-ad1a-4237-82e1-4e313d143a06" providerId="ADAL" clId="{A1C9E170-E4F7-4E3F-B249-A47D91255D35}" dt="2026-03-09T10:43:05.641" v="41" actId="20577"/>
          <ac:spMkLst>
            <pc:docMk/>
            <pc:sldMk cId="184102244" sldId="649"/>
            <ac:spMk id="4" creationId="{BACF87C2-3296-460A-BDB9-38C3E1AF1E07}"/>
          </ac:spMkLst>
        </pc:spChg>
      </pc:sldChg>
      <pc:sldChg chg="modSp mod">
        <pc:chgData name="Mrs C Mayne" userId="fdaa6935-ad1a-4237-82e1-4e313d143a06" providerId="ADAL" clId="{A1C9E170-E4F7-4E3F-B249-A47D91255D35}" dt="2026-03-09T10:43:37.034" v="44" actId="5793"/>
        <pc:sldMkLst>
          <pc:docMk/>
          <pc:sldMk cId="2114166559" sldId="654"/>
        </pc:sldMkLst>
        <pc:spChg chg="mod">
          <ac:chgData name="Mrs C Mayne" userId="fdaa6935-ad1a-4237-82e1-4e313d143a06" providerId="ADAL" clId="{A1C9E170-E4F7-4E3F-B249-A47D91255D35}" dt="2026-03-09T10:43:37.034" v="44" actId="5793"/>
          <ac:spMkLst>
            <pc:docMk/>
            <pc:sldMk cId="2114166559" sldId="654"/>
            <ac:spMk id="3" creationId="{9488CD2E-01D6-A13A-6AEA-714602513F1C}"/>
          </ac:spMkLst>
        </pc:spChg>
      </pc:sldChg>
      <pc:sldChg chg="del">
        <pc:chgData name="Mrs C Mayne" userId="fdaa6935-ad1a-4237-82e1-4e313d143a06" providerId="ADAL" clId="{A1C9E170-E4F7-4E3F-B249-A47D91255D35}" dt="2026-03-09T10:43:10.194" v="42" actId="2696"/>
        <pc:sldMkLst>
          <pc:docMk/>
          <pc:sldMk cId="988776661" sldId="655"/>
        </pc:sldMkLst>
      </pc:sldChg>
      <pc:sldChg chg="addSp delSp modSp del mod">
        <pc:chgData name="Mrs C Mayne" userId="fdaa6935-ad1a-4237-82e1-4e313d143a06" providerId="ADAL" clId="{A1C9E170-E4F7-4E3F-B249-A47D91255D35}" dt="2026-03-09T10:41:32.741" v="2" actId="2696"/>
        <pc:sldMkLst>
          <pc:docMk/>
          <pc:sldMk cId="702723839" sldId="656"/>
        </pc:sldMkLst>
      </pc:sldChg>
      <pc:sldChg chg="del">
        <pc:chgData name="Mrs C Mayne" userId="fdaa6935-ad1a-4237-82e1-4e313d143a06" providerId="ADAL" clId="{A1C9E170-E4F7-4E3F-B249-A47D91255D35}" dt="2026-03-09T10:41:27.748" v="1" actId="2696"/>
        <pc:sldMkLst>
          <pc:docMk/>
          <pc:sldMk cId="861301528" sldId="657"/>
        </pc:sldMkLst>
      </pc:sldChg>
      <pc:sldChg chg="del">
        <pc:chgData name="Mrs C Mayne" userId="fdaa6935-ad1a-4237-82e1-4e313d143a06" providerId="ADAL" clId="{A1C9E170-E4F7-4E3F-B249-A47D91255D35}" dt="2026-03-09T10:41:39.045" v="4" actId="2696"/>
        <pc:sldMkLst>
          <pc:docMk/>
          <pc:sldMk cId="587225351" sldId="658"/>
        </pc:sldMkLst>
      </pc:sldChg>
      <pc:sldChg chg="del">
        <pc:chgData name="Mrs C Mayne" userId="fdaa6935-ad1a-4237-82e1-4e313d143a06" providerId="ADAL" clId="{A1C9E170-E4F7-4E3F-B249-A47D91255D35}" dt="2026-03-09T10:41:36.072" v="3" actId="2696"/>
        <pc:sldMkLst>
          <pc:docMk/>
          <pc:sldMk cId="452428296" sldId="65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C2618A-D3C1-4892-B2A2-ED8A1F3B3844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11C60A-135E-4CF2-B41F-EF8A09CB80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6740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7323E-7D3B-4B6C-B8F2-590CEE3FCD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682022-D0A9-4244-B516-FC67D080B9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C1D11A-FB37-4F7A-8AC7-51A061F8A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1D9BB-5627-4BA0-BD21-DF52D2E9B8C0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1177D9-D506-4ACA-8ABA-0BAF619CA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4242FC-8119-4B93-BE90-0DCEE4251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57C6D-8EFC-4A03-89FF-4976FFABA4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368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9E90F-4F10-408A-B68B-7B91504BF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2353B9-3529-46B3-921E-8845FDBA59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769C6A-7599-4F26-A222-27F6A2E56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1D9BB-5627-4BA0-BD21-DF52D2E9B8C0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1280C6-F4BF-484E-AC7F-59F17C320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E90AF9-575B-466E-A877-9D97CF5DA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57C6D-8EFC-4A03-89FF-4976FFABA4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3119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4D1B936-B4BA-40D0-84EE-3997E9771E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18227D-B936-4D96-A7D3-DD5F56EC1F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5396FA-CFFC-4DAA-B485-29049BE7B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1D9BB-5627-4BA0-BD21-DF52D2E9B8C0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D626B3-5439-4D95-AEEE-8E05DC71C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737CAE-D85F-4CDA-8801-C53313184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57C6D-8EFC-4A03-89FF-4976FFABA4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577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3B9DE-80B1-4049-9088-D701E3728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61B19B-9D35-483B-8FFC-0A5A02116E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54E739-8DB8-4D64-8397-3D4BE99DC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1D9BB-5627-4BA0-BD21-DF52D2E9B8C0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EE5A49-6A10-4190-A6A5-AB87B2F62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CF00E7-180D-473A-B4A7-4E291F3E5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57C6D-8EFC-4A03-89FF-4976FFABA4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9273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B3D3F-39C0-494D-8A77-B0CBE49B3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F0269F-E402-4BFB-B86D-15FBF069C3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4B0406-0899-4692-9733-88337802B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1D9BB-5627-4BA0-BD21-DF52D2E9B8C0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55BC5E-02EA-4547-B195-E06D1D2EF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B9ED94-B6B4-4B41-BF02-0121D1F95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57C6D-8EFC-4A03-89FF-4976FFABA4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6129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4DDE7-FCEE-4AAC-A194-977C29EF2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1D0A4C-3AB3-4DAB-9B3E-BAFB50A9A6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D56814-2FDE-4EB8-93B0-CF974DB04F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C742DE-EDD9-4FEE-B6F5-0258ABD71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1D9BB-5627-4BA0-BD21-DF52D2E9B8C0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A1807E-0B7E-4FA3-BC11-BEFC0CD8A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F44BB5-9BF8-48F0-AF71-B30C68B3E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57C6D-8EFC-4A03-89FF-4976FFABA4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6211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BF77-B8EA-4304-B837-97C767D40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BC38E3-2CCB-4095-BA3B-8673DF11E1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6FB93C-7402-4C5B-8CF3-BC5FB82802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29D41D-A58C-4C15-8638-6B0FDC1458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537033-444C-4B18-866A-9E29437857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74252B-9BD1-44C8-88BC-A7A0F6EEF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1D9BB-5627-4BA0-BD21-DF52D2E9B8C0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457E3F-CD61-4F81-967E-E52632FAC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77971A-03D6-4CC5-8109-3BD0B6A1A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57C6D-8EFC-4A03-89FF-4976FFABA4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9175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FD0B7-ACEB-40D5-A2AD-6C15D22E5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597C8C-2DD6-4792-B174-E8CE066F9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1D9BB-5627-4BA0-BD21-DF52D2E9B8C0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238451-CB3F-49C2-9D68-299D29A6C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05BA4F-7A3F-4F2F-86C0-9CE3DEEE7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57C6D-8EFC-4A03-89FF-4976FFABA4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9160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A9139B-02A7-4F8D-AFDF-C31BDD6E5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1D9BB-5627-4BA0-BD21-DF52D2E9B8C0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E94AB3-36A1-4EF0-A45B-B06D86509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C7FFB2-20B9-4DFA-84BB-1C86200DE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57C6D-8EFC-4A03-89FF-4976FFABA4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5221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A9781-6FB8-4313-9A57-0782CEEFA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EFF03E-A5E5-4DAE-ACC2-8F47A7485C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CD218F-BF73-4AFE-B7FE-F32C42A842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ED5BB3-C64B-494C-AA22-21C8EE849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1D9BB-5627-4BA0-BD21-DF52D2E9B8C0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E7B327-5BD2-4953-A18D-5314F049C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FF4DFB-181C-4F01-8859-3EFB2B274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57C6D-8EFC-4A03-89FF-4976FFABA4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1532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84656-FCC8-46BB-9172-87EB3E7D5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414DC1-768F-452C-B6D4-D2BDBAAEE1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E19B92-FAF2-4B04-BDAD-00B74549A2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9327E0-8352-4E13-BD60-08A76B1BD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1D9BB-5627-4BA0-BD21-DF52D2E9B8C0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DD20C2-DD02-4E2D-B3CE-1508434A1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F0A6ED-3BF2-48C0-8C92-A13EF894A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57C6D-8EFC-4A03-89FF-4976FFABA4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8271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BDAC42-937C-4101-B108-80F428BFE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71ADF4-1994-4855-9554-13D1A1A7A4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39A85D-7667-44C5-9F78-92597F3233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1D9BB-5627-4BA0-BD21-DF52D2E9B8C0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2BC9E3-4780-4E58-89AE-A5DCB2379C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BF5B5D-4799-4831-9D1D-DC1C0486F5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F57C6D-8EFC-4A03-89FF-4976FFABA4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6148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34656-C46B-4C5C-9E6E-22D38DFC6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964865"/>
            <a:ext cx="11161542" cy="1325563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SATS Monday 11</a:t>
            </a:r>
            <a:r>
              <a:rPr lang="en-GB" sz="3600" baseline="30000" dirty="0">
                <a:latin typeface="Comic Sans MS" panose="030F0702030302020204" pitchFamily="66" charset="0"/>
              </a:rPr>
              <a:t>th</a:t>
            </a:r>
            <a:r>
              <a:rPr lang="en-GB" sz="3600" dirty="0">
                <a:latin typeface="Comic Sans MS" panose="030F0702030302020204" pitchFamily="66" charset="0"/>
              </a:rPr>
              <a:t>  May 2026 – Thursday 14</a:t>
            </a:r>
            <a:r>
              <a:rPr lang="en-GB" sz="3600" baseline="30000" dirty="0">
                <a:latin typeface="Comic Sans MS" panose="030F0702030302020204" pitchFamily="66" charset="0"/>
              </a:rPr>
              <a:t>th</a:t>
            </a:r>
            <a:r>
              <a:rPr lang="en-GB" sz="3600" dirty="0">
                <a:latin typeface="Comic Sans MS" panose="030F0702030302020204" pitchFamily="66" charset="0"/>
              </a:rPr>
              <a:t>  May 2026.</a:t>
            </a:r>
            <a:br>
              <a:rPr lang="en-GB" dirty="0">
                <a:latin typeface="Comic Sans MS" panose="030F0702030302020204" pitchFamily="66" charset="0"/>
              </a:rPr>
            </a:br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Writing Assessment completed by end June 2026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CF87C2-3296-460A-BDB9-38C3E1AF1E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0437" y="2279090"/>
            <a:ext cx="11931563" cy="4351338"/>
          </a:xfrm>
        </p:spPr>
        <p:txBody>
          <a:bodyPr/>
          <a:lstStyle/>
          <a:p>
            <a:pPr fontAlgn="base"/>
            <a:r>
              <a:rPr lang="en-GB" b="1" dirty="0">
                <a:latin typeface="Comic Sans MS" panose="030F0702030302020204" pitchFamily="66" charset="0"/>
              </a:rPr>
              <a:t>Monday 11th May:</a:t>
            </a:r>
            <a:r>
              <a:rPr lang="en-GB" dirty="0">
                <a:latin typeface="Comic Sans MS" panose="030F0702030302020204" pitchFamily="66" charset="0"/>
              </a:rPr>
              <a:t> Spelling, Punctuation &amp; Grammar – Paper 1</a:t>
            </a:r>
          </a:p>
          <a:p>
            <a:pPr fontAlgn="base"/>
            <a:r>
              <a:rPr lang="en-GB" b="1" dirty="0">
                <a:latin typeface="Comic Sans MS" panose="030F0702030302020204" pitchFamily="66" charset="0"/>
              </a:rPr>
              <a:t>Monday 11</a:t>
            </a:r>
            <a:r>
              <a:rPr lang="en-GB" b="1" baseline="30000" dirty="0">
                <a:latin typeface="Comic Sans MS" panose="030F0702030302020204" pitchFamily="66" charset="0"/>
              </a:rPr>
              <a:t>th</a:t>
            </a:r>
            <a:r>
              <a:rPr lang="en-GB" b="1" dirty="0">
                <a:latin typeface="Comic Sans MS" panose="030F0702030302020204" pitchFamily="66" charset="0"/>
              </a:rPr>
              <a:t> May:</a:t>
            </a:r>
            <a:r>
              <a:rPr lang="en-GB" dirty="0">
                <a:latin typeface="Comic Sans MS" panose="030F0702030302020204" pitchFamily="66" charset="0"/>
              </a:rPr>
              <a:t> Spelling Punctuation &amp; Grammar – Paper 2</a:t>
            </a:r>
          </a:p>
          <a:p>
            <a:pPr fontAlgn="base"/>
            <a:r>
              <a:rPr lang="en-GB" b="1" dirty="0">
                <a:latin typeface="Comic Sans MS" panose="030F0702030302020204" pitchFamily="66" charset="0"/>
              </a:rPr>
              <a:t>Tuesday 12</a:t>
            </a:r>
            <a:r>
              <a:rPr lang="en-GB" b="1" baseline="30000" dirty="0">
                <a:latin typeface="Comic Sans MS" panose="030F0702030302020204" pitchFamily="66" charset="0"/>
              </a:rPr>
              <a:t>th</a:t>
            </a:r>
            <a:r>
              <a:rPr lang="en-GB" b="1" dirty="0">
                <a:latin typeface="Comic Sans MS" panose="030F0702030302020204" pitchFamily="66" charset="0"/>
              </a:rPr>
              <a:t> May:</a:t>
            </a:r>
            <a:r>
              <a:rPr lang="en-GB" dirty="0">
                <a:latin typeface="Comic Sans MS" panose="030F0702030302020204" pitchFamily="66" charset="0"/>
              </a:rPr>
              <a:t> English Reading</a:t>
            </a:r>
          </a:p>
          <a:p>
            <a:pPr fontAlgn="base"/>
            <a:r>
              <a:rPr lang="en-GB" b="1" dirty="0">
                <a:latin typeface="Comic Sans MS" panose="030F0702030302020204" pitchFamily="66" charset="0"/>
              </a:rPr>
              <a:t>Wednesday 13</a:t>
            </a:r>
            <a:r>
              <a:rPr lang="en-GB" b="1" baseline="30000" dirty="0">
                <a:latin typeface="Comic Sans MS" panose="030F0702030302020204" pitchFamily="66" charset="0"/>
              </a:rPr>
              <a:t>th </a:t>
            </a:r>
            <a:r>
              <a:rPr lang="en-GB" b="1" dirty="0">
                <a:latin typeface="Comic Sans MS" panose="030F0702030302020204" pitchFamily="66" charset="0"/>
              </a:rPr>
              <a:t>May:</a:t>
            </a:r>
            <a:r>
              <a:rPr lang="en-GB" dirty="0">
                <a:latin typeface="Comic Sans MS" panose="030F0702030302020204" pitchFamily="66" charset="0"/>
              </a:rPr>
              <a:t> Maths Paper 1 (Arithmetic)</a:t>
            </a:r>
          </a:p>
          <a:p>
            <a:pPr fontAlgn="base"/>
            <a:r>
              <a:rPr lang="en-GB" b="1" dirty="0">
                <a:latin typeface="Comic Sans MS" panose="030F0702030302020204" pitchFamily="66" charset="0"/>
              </a:rPr>
              <a:t>Wednesday 13</a:t>
            </a:r>
            <a:r>
              <a:rPr lang="en-GB" b="1" baseline="30000" dirty="0">
                <a:latin typeface="Comic Sans MS" panose="030F0702030302020204" pitchFamily="66" charset="0"/>
              </a:rPr>
              <a:t>th </a:t>
            </a:r>
            <a:r>
              <a:rPr lang="en-GB" b="1" dirty="0">
                <a:latin typeface="Comic Sans MS" panose="030F0702030302020204" pitchFamily="66" charset="0"/>
              </a:rPr>
              <a:t>May:</a:t>
            </a:r>
            <a:r>
              <a:rPr lang="en-GB" dirty="0">
                <a:latin typeface="Comic Sans MS" panose="030F0702030302020204" pitchFamily="66" charset="0"/>
              </a:rPr>
              <a:t> Maths Paper 2 (Reasoning)</a:t>
            </a:r>
          </a:p>
          <a:p>
            <a:pPr fontAlgn="base"/>
            <a:r>
              <a:rPr lang="en-GB" b="1" dirty="0">
                <a:latin typeface="Comic Sans MS" panose="030F0702030302020204" pitchFamily="66" charset="0"/>
              </a:rPr>
              <a:t>Thursday 14</a:t>
            </a:r>
            <a:r>
              <a:rPr lang="en-GB" b="1" baseline="30000" dirty="0">
                <a:latin typeface="Comic Sans MS" panose="030F0702030302020204" pitchFamily="66" charset="0"/>
              </a:rPr>
              <a:t>th</a:t>
            </a:r>
            <a:r>
              <a:rPr lang="en-GB" b="1" dirty="0">
                <a:latin typeface="Comic Sans MS" panose="030F0702030302020204" pitchFamily="66" charset="0"/>
              </a:rPr>
              <a:t> May:</a:t>
            </a:r>
            <a:r>
              <a:rPr lang="en-GB" dirty="0">
                <a:latin typeface="Comic Sans MS" panose="030F0702030302020204" pitchFamily="66" charset="0"/>
              </a:rPr>
              <a:t> Maths Paper 3 (Reasoning)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102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F86B1-B547-4771-82B8-AF505A850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9383" y="365125"/>
            <a:ext cx="10515600" cy="1325563"/>
          </a:xfrm>
        </p:spPr>
        <p:txBody>
          <a:bodyPr/>
          <a:lstStyle/>
          <a:p>
            <a:r>
              <a:rPr lang="en-GB">
                <a:solidFill>
                  <a:srgbClr val="FF0000"/>
                </a:solidFill>
                <a:latin typeface="Comic Sans MS" panose="030F0702030302020204" pitchFamily="66" charset="0"/>
              </a:rPr>
              <a:t>The Link between home learning and SATS Success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14671F-72A7-4ABC-9EEA-320D590FAA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383" y="1825625"/>
            <a:ext cx="11033234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sz="3200" dirty="0">
                <a:latin typeface="Comic Sans MS" panose="030F0702030302020204" pitchFamily="66" charset="0"/>
              </a:rPr>
              <a:t>Over the years we have found that students who complete home learning are more likely to be successful in their SATs.</a:t>
            </a:r>
          </a:p>
          <a:p>
            <a:pPr marL="0" indent="0">
              <a:buNone/>
            </a:pPr>
            <a:endParaRPr lang="en-GB" sz="32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3200" dirty="0">
                <a:latin typeface="Comic Sans MS" panose="030F0702030302020204" pitchFamily="66" charset="0"/>
              </a:rPr>
              <a:t>We believe that home support has a great role to play – your interest in home learning can really make a difference to test outcomes!</a:t>
            </a:r>
          </a:p>
          <a:p>
            <a:pPr marL="0" indent="0">
              <a:buNone/>
            </a:pPr>
            <a:endParaRPr lang="en-GB" sz="32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3200" dirty="0">
                <a:latin typeface="Comic Sans MS" panose="030F0702030302020204" pitchFamily="66" charset="0"/>
              </a:rPr>
              <a:t>Home learning support is provided in school – please speak to a member of staff if you would like to discuss this.</a:t>
            </a:r>
          </a:p>
        </p:txBody>
      </p:sp>
    </p:spTree>
    <p:extLst>
      <p:ext uri="{BB962C8B-B14F-4D97-AF65-F5344CB8AC3E}">
        <p14:creationId xmlns:p14="http://schemas.microsoft.com/office/powerpoint/2010/main" val="55577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44647-4669-A1CC-0438-B24B4EEB8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352530"/>
            <a:ext cx="10515600" cy="1325563"/>
          </a:xfrm>
        </p:spPr>
        <p:txBody>
          <a:bodyPr/>
          <a:lstStyle/>
          <a:p>
            <a:r>
              <a:rPr lang="en-GB" b="1" u="sng" dirty="0">
                <a:latin typeface="Comic Sans MS" panose="030F0702030302020204" pitchFamily="66" charset="0"/>
              </a:rPr>
              <a:t>Easter Home learning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88CD2E-01D6-A13A-6AEA-714602513F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70358"/>
            <a:ext cx="11228540" cy="63757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rgbClr val="002060"/>
                </a:solidFill>
                <a:latin typeface="Comic Sans MS" panose="030F0702030302020204" pitchFamily="66" charset="0"/>
              </a:rPr>
              <a:t>We have found that doing a little thinking is good for wellbeing and students are quicker to engage on their return to school.</a:t>
            </a:r>
          </a:p>
          <a:p>
            <a:pPr marL="0" indent="0">
              <a:buNone/>
            </a:pPr>
            <a:endParaRPr lang="en-GB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b="1" dirty="0">
                <a:latin typeface="Comic Sans MS" panose="030F0702030302020204" pitchFamily="66" charset="0"/>
              </a:rPr>
              <a:t>English</a:t>
            </a:r>
          </a:p>
          <a:p>
            <a:r>
              <a:rPr lang="en-GB" dirty="0">
                <a:latin typeface="Comic Sans MS" panose="030F0702030302020204" pitchFamily="66" charset="0"/>
              </a:rPr>
              <a:t>Please read daily and talk about what you are reading. </a:t>
            </a:r>
          </a:p>
          <a:p>
            <a:r>
              <a:rPr lang="en-GB" dirty="0">
                <a:latin typeface="Comic Sans MS" panose="030F0702030302020204" pitchFamily="66" charset="0"/>
              </a:rPr>
              <a:t>Students will be sent home practice test papers. </a:t>
            </a:r>
          </a:p>
          <a:p>
            <a:pPr marL="0" indent="0">
              <a:buNone/>
            </a:pPr>
            <a:endParaRPr lang="en-GB" sz="18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b="1" dirty="0">
                <a:latin typeface="Comic Sans MS" panose="030F0702030302020204" pitchFamily="66" charset="0"/>
              </a:rPr>
              <a:t>Maths</a:t>
            </a:r>
          </a:p>
          <a:p>
            <a:r>
              <a:rPr lang="en-GB" dirty="0">
                <a:latin typeface="Comic Sans MS" panose="030F0702030302020204" pitchFamily="66" charset="0"/>
              </a:rPr>
              <a:t>Students will be set specific pages from their CGP book: little and often is best.</a:t>
            </a:r>
          </a:p>
          <a:p>
            <a:r>
              <a:rPr lang="en-GB" dirty="0">
                <a:latin typeface="Comic Sans MS" panose="030F0702030302020204" pitchFamily="66" charset="0"/>
              </a:rPr>
              <a:t>Maths practice papers.</a:t>
            </a:r>
          </a:p>
          <a:p>
            <a:r>
              <a:rPr lang="en-GB" sz="2800" dirty="0">
                <a:solidFill>
                  <a:srgbClr val="002060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Go to gov.uk website or satspapers.org.uk to find old SATS papers if your child would like to use these.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4166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676B2-2023-4A80-B222-2280DFCBE2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8130" y="-698659"/>
            <a:ext cx="9144000" cy="2387600"/>
          </a:xfrm>
        </p:spPr>
        <p:txBody>
          <a:bodyPr/>
          <a:lstStyle/>
          <a:p>
            <a:pPr algn="l"/>
            <a:r>
              <a:rPr lang="en-GB" dirty="0">
                <a:latin typeface="Comic Sans MS" panose="030F0702030302020204" pitchFamily="66" charset="0"/>
              </a:rPr>
              <a:t>GPS and Writing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617502C-F0B9-4339-B7E5-8F4B103A7796}"/>
              </a:ext>
            </a:extLst>
          </p:cNvPr>
          <p:cNvSpPr txBox="1"/>
          <p:nvPr/>
        </p:nvSpPr>
        <p:spPr>
          <a:xfrm>
            <a:off x="443666" y="1874728"/>
            <a:ext cx="603087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8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To reach ‘working at standard’ students need to have evidence that they can join their handwriting and spell most of the statutory spellings.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8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Handout:</a:t>
            </a: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 Writing Toolkit.  </a:t>
            </a: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And Statutory Spellings.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3FD1E93-74C9-913F-FCC7-D880CF87C8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980" y="372755"/>
            <a:ext cx="4432354" cy="6112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985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DE6A988-F26C-4DBD-9BDA-F04BE9844312}"/>
              </a:ext>
            </a:extLst>
          </p:cNvPr>
          <p:cNvSpPr txBox="1"/>
          <p:nvPr/>
        </p:nvSpPr>
        <p:spPr>
          <a:xfrm>
            <a:off x="522514" y="920621"/>
            <a:ext cx="1108911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Writing Assessment completed by the end of June 2025</a:t>
            </a:r>
          </a:p>
          <a:p>
            <a:pPr lvl="0"/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mic Sans MS" panose="030F0702030302020204" pitchFamily="66" charset="0"/>
            </a:endParaRPr>
          </a:p>
          <a:p>
            <a:pPr lvl="0"/>
            <a:endParaRPr lang="en-GB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lvl="0"/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</a:rPr>
              <a:t>Please be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</a:rPr>
              <a:t>awar</a:t>
            </a:r>
            <a:r>
              <a:rPr lang="en-GB" sz="3200" dirty="0">
                <a:latin typeface="Comic Sans MS" panose="030F0702030302020204" pitchFamily="66" charset="0"/>
              </a:rPr>
              <a:t>e, that it is important to attend school so we can continue to improve writing after SATS.</a:t>
            </a:r>
          </a:p>
          <a:p>
            <a:pPr lvl="0"/>
            <a:endParaRPr kumimoji="0" lang="en-GB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mic Sans MS" panose="030F0702030302020204" pitchFamily="66" charset="0"/>
            </a:endParaRPr>
          </a:p>
          <a:p>
            <a:pPr lvl="0"/>
            <a:r>
              <a:rPr lang="en-GB" sz="3200" dirty="0">
                <a:latin typeface="Comic Sans MS" panose="030F0702030302020204" pitchFamily="66" charset="0"/>
              </a:rPr>
              <a:t>Students are teacher assessed on their independent writing over time. We focus fully on writing until the end of June when we submit our assessments.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8549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9e54b40-955a-4d3e-80cd-9ef2726bddfc" xsi:nil="true"/>
    <lcf76f155ced4ddcb4097134ff3c332f xmlns="516ba3d6-e5ad-4dca-b52b-77f155c94875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24BFDF38024C4AB50486A7C825FAF5" ma:contentTypeVersion="15" ma:contentTypeDescription="Create a new document." ma:contentTypeScope="" ma:versionID="8f3995bfd4a2d0da81673aa019d04a11">
  <xsd:schema xmlns:xsd="http://www.w3.org/2001/XMLSchema" xmlns:xs="http://www.w3.org/2001/XMLSchema" xmlns:p="http://schemas.microsoft.com/office/2006/metadata/properties" xmlns:ns2="516ba3d6-e5ad-4dca-b52b-77f155c94875" xmlns:ns3="c9e54b40-955a-4d3e-80cd-9ef2726bddfc" targetNamespace="http://schemas.microsoft.com/office/2006/metadata/properties" ma:root="true" ma:fieldsID="6f1eef815cea29839007cf1590f7e8df" ns2:_="" ns3:_="">
    <xsd:import namespace="516ba3d6-e5ad-4dca-b52b-77f155c94875"/>
    <xsd:import namespace="c9e54b40-955a-4d3e-80cd-9ef2726bddf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6ba3d6-e5ad-4dca-b52b-77f155c948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0f03eccb-dfcc-4ad3-89ee-be2cf8ef2f3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e54b40-955a-4d3e-80cd-9ef2726bddfc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4f1aa715-cbc0-49cb-8d33-106280065ce2}" ma:internalName="TaxCatchAll" ma:showField="CatchAllData" ma:web="c9e54b40-955a-4d3e-80cd-9ef2726bddf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271D191-FAE0-4977-9E60-FDCA7A9E5A82}">
  <ds:schemaRefs>
    <ds:schemaRef ds:uri="http://purl.org/dc/dcmitype/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http://purl.org/dc/terms/"/>
    <ds:schemaRef ds:uri="c9e54b40-955a-4d3e-80cd-9ef2726bddfc"/>
    <ds:schemaRef ds:uri="http://purl.org/dc/elements/1.1/"/>
    <ds:schemaRef ds:uri="http://schemas.microsoft.com/office/infopath/2007/PartnerControls"/>
    <ds:schemaRef ds:uri="92ec9170-c5ae-4d55-9fe6-e1bea89d4210"/>
  </ds:schemaRefs>
</ds:datastoreItem>
</file>

<file path=customXml/itemProps2.xml><?xml version="1.0" encoding="utf-8"?>
<ds:datastoreItem xmlns:ds="http://schemas.openxmlformats.org/officeDocument/2006/customXml" ds:itemID="{74CF9DBD-1FCF-493B-ADD7-153C7C2D4D1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2B2312F-94C2-4159-8AC7-B3C5094015AC}"/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349</Words>
  <Application>Microsoft Office PowerPoint</Application>
  <PresentationFormat>Widescreen</PresentationFormat>
  <Paragraphs>37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Office Theme</vt:lpstr>
      <vt:lpstr>SATS Monday 11th  May 2026 – Thursday 14th  May 2026. Writing Assessment completed by end June 2026</vt:lpstr>
      <vt:lpstr>The Link between home learning and SATS Success</vt:lpstr>
      <vt:lpstr>Easter Home learning</vt:lpstr>
      <vt:lpstr>GPS and Writing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Funnell</dc:creator>
  <cp:lastModifiedBy>Mrs C Mayne</cp:lastModifiedBy>
  <cp:revision>2</cp:revision>
  <dcterms:created xsi:type="dcterms:W3CDTF">2022-12-01T16:15:54Z</dcterms:created>
  <dcterms:modified xsi:type="dcterms:W3CDTF">2026-03-17T08:35:09Z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0x010100F624BFDF38024C4AB50486A7C825FAF5</vt:lpwstr>
  </property>
  <property fmtid="{D5CDD505-2E9C-101B-9397-08002B2CF9AE}" pid="3" name="Order">
    <vt:r8>508600</vt:r8>
  </property>
  <property fmtid="{D5CDD505-2E9C-101B-9397-08002B2CF9AE}" pid="4" name="MediaServiceImageTags">
    <vt:lpwstr/>
  </property>
</Properties>
</file>